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4899" autoAdjust="0"/>
  </p:normalViewPr>
  <p:slideViewPr>
    <p:cSldViewPr snapToGrid="0">
      <p:cViewPr varScale="1">
        <p:scale>
          <a:sx n="61" d="100"/>
          <a:sy n="61" d="100"/>
        </p:scale>
        <p:origin x="10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2B5115-8EA0-46E6-BB69-E1C9B1B2A3AC}" type="datetimeFigureOut">
              <a:rPr lang="pt-BR" smtClean="0"/>
              <a:t>01/07/2023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98C9B9-DF23-43C7-B97F-73D5AE690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3861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98C9B9-DF23-43C7-B97F-73D5AE690BF4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5786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98C9B9-DF23-43C7-B97F-73D5AE690BF4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1692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98C9B9-DF23-43C7-B97F-73D5AE690BF4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81442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98C9B9-DF23-43C7-B97F-73D5AE690BF4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05121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98C9B9-DF23-43C7-B97F-73D5AE690BF4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10463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98C9B9-DF23-43C7-B97F-73D5AE690BF4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7953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1348-8922-4925-BB4D-D20C485A9D05}" type="datetimeFigureOut">
              <a:rPr lang="pt-BR" smtClean="0"/>
              <a:t>01/07/2023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92C3733-428E-478F-B14A-DC8E33B4E0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4069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1348-8922-4925-BB4D-D20C485A9D05}" type="datetimeFigureOut">
              <a:rPr lang="pt-BR" smtClean="0"/>
              <a:t>01/07/2023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92C3733-428E-478F-B14A-DC8E33B4E0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8937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1348-8922-4925-BB4D-D20C485A9D05}" type="datetimeFigureOut">
              <a:rPr lang="pt-BR" smtClean="0"/>
              <a:t>01/07/2023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92C3733-428E-478F-B14A-DC8E33B4E0B9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9844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1348-8922-4925-BB4D-D20C485A9D05}" type="datetimeFigureOut">
              <a:rPr lang="pt-BR" smtClean="0"/>
              <a:t>01/07/2023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92C3733-428E-478F-B14A-DC8E33B4E0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70135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1348-8922-4925-BB4D-D20C485A9D05}" type="datetimeFigureOut">
              <a:rPr lang="pt-BR" smtClean="0"/>
              <a:t>01/07/2023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92C3733-428E-478F-B14A-DC8E33B4E0B9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8781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1348-8922-4925-BB4D-D20C485A9D05}" type="datetimeFigureOut">
              <a:rPr lang="pt-BR" smtClean="0"/>
              <a:t>01/07/2023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92C3733-428E-478F-B14A-DC8E33B4E0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2957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1348-8922-4925-BB4D-D20C485A9D05}" type="datetimeFigureOut">
              <a:rPr lang="pt-BR" smtClean="0"/>
              <a:t>01/07/2023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3733-428E-478F-B14A-DC8E33B4E0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28150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1348-8922-4925-BB4D-D20C485A9D05}" type="datetimeFigureOut">
              <a:rPr lang="pt-BR" smtClean="0"/>
              <a:t>01/07/2023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3733-428E-478F-B14A-DC8E33B4E0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8375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1348-8922-4925-BB4D-D20C485A9D05}" type="datetimeFigureOut">
              <a:rPr lang="pt-BR" smtClean="0"/>
              <a:t>01/07/2023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3733-428E-478F-B14A-DC8E33B4E0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9682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1348-8922-4925-BB4D-D20C485A9D05}" type="datetimeFigureOut">
              <a:rPr lang="pt-BR" smtClean="0"/>
              <a:t>01/07/2023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92C3733-428E-478F-B14A-DC8E33B4E0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6083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1348-8922-4925-BB4D-D20C485A9D05}" type="datetimeFigureOut">
              <a:rPr lang="pt-BR" smtClean="0"/>
              <a:t>01/07/2023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92C3733-428E-478F-B14A-DC8E33B4E0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64815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1348-8922-4925-BB4D-D20C485A9D05}" type="datetimeFigureOut">
              <a:rPr lang="pt-BR" smtClean="0"/>
              <a:t>01/07/2023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92C3733-428E-478F-B14A-DC8E33B4E0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13689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1348-8922-4925-BB4D-D20C485A9D05}" type="datetimeFigureOut">
              <a:rPr lang="pt-BR" smtClean="0"/>
              <a:t>01/07/2023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3733-428E-478F-B14A-DC8E33B4E0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1430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1348-8922-4925-BB4D-D20C485A9D05}" type="datetimeFigureOut">
              <a:rPr lang="pt-BR" smtClean="0"/>
              <a:t>01/07/2023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3733-428E-478F-B14A-DC8E33B4E0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7672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1348-8922-4925-BB4D-D20C485A9D05}" type="datetimeFigureOut">
              <a:rPr lang="pt-BR" smtClean="0"/>
              <a:t>01/07/2023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3733-428E-478F-B14A-DC8E33B4E0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17309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1348-8922-4925-BB4D-D20C485A9D05}" type="datetimeFigureOut">
              <a:rPr lang="pt-BR" smtClean="0"/>
              <a:t>01/07/2023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92C3733-428E-478F-B14A-DC8E33B4E0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584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01348-8922-4925-BB4D-D20C485A9D05}" type="datetimeFigureOut">
              <a:rPr lang="pt-BR" smtClean="0"/>
              <a:t>01/07/2023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92C3733-428E-478F-B14A-DC8E33B4E0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3501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50" r:id="rId1"/>
    <p:sldLayoutId id="2147484251" r:id="rId2"/>
    <p:sldLayoutId id="2147484252" r:id="rId3"/>
    <p:sldLayoutId id="2147484253" r:id="rId4"/>
    <p:sldLayoutId id="2147484254" r:id="rId5"/>
    <p:sldLayoutId id="2147484255" r:id="rId6"/>
    <p:sldLayoutId id="2147484256" r:id="rId7"/>
    <p:sldLayoutId id="2147484257" r:id="rId8"/>
    <p:sldLayoutId id="2147484258" r:id="rId9"/>
    <p:sldLayoutId id="2147484259" r:id="rId10"/>
    <p:sldLayoutId id="2147484260" r:id="rId11"/>
    <p:sldLayoutId id="2147484261" r:id="rId12"/>
    <p:sldLayoutId id="2147484262" r:id="rId13"/>
    <p:sldLayoutId id="2147484263" r:id="rId14"/>
    <p:sldLayoutId id="2147484264" r:id="rId15"/>
    <p:sldLayoutId id="214748426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suporte.anoregmt.org.br/ajuda/pt-br/172-video-explicativo/417-1-falha-no-recebimento-do-xml-os-dados-informados-no-xml-ja-existem-na-central" TargetMode="Externa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EEEEE"/>
            </a:gs>
            <a:gs pos="31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489A8A7F-0C57-4C24-34FC-8B59DF8DDA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475" y="82904"/>
            <a:ext cx="1015053" cy="1015053"/>
          </a:xfrm>
          <a:prstGeom prst="rect">
            <a:avLst/>
          </a:prstGeom>
        </p:spPr>
      </p:pic>
      <p:sp>
        <p:nvSpPr>
          <p:cNvPr id="12" name="Título 1">
            <a:extLst>
              <a:ext uri="{FF2B5EF4-FFF2-40B4-BE49-F238E27FC236}">
                <a16:creationId xmlns:a16="http://schemas.microsoft.com/office/drawing/2014/main" id="{638E253B-8EE1-3E20-0933-09E74FBB7F3F}"/>
              </a:ext>
            </a:extLst>
          </p:cNvPr>
          <p:cNvSpPr txBox="1">
            <a:spLocks/>
          </p:cNvSpPr>
          <p:nvPr/>
        </p:nvSpPr>
        <p:spPr>
          <a:xfrm>
            <a:off x="24973" y="4341939"/>
            <a:ext cx="1433650" cy="64087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3100" b="1" dirty="0">
                <a:solidFill>
                  <a:schemeClr val="bg1"/>
                </a:solidFill>
              </a:rPr>
              <a:t>CEI-MT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14" name="Título 13">
            <a:extLst>
              <a:ext uri="{FF2B5EF4-FFF2-40B4-BE49-F238E27FC236}">
                <a16:creationId xmlns:a16="http://schemas.microsoft.com/office/drawing/2014/main" id="{A27D432E-C570-6F1C-2DE3-536A4F8B9B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7600" y="2627877"/>
            <a:ext cx="9948041" cy="2034500"/>
          </a:xfrm>
        </p:spPr>
        <p:txBody>
          <a:bodyPr>
            <a:normAutofit/>
          </a:bodyPr>
          <a:lstStyle/>
          <a:p>
            <a:pPr algn="ctr"/>
            <a:r>
              <a:rPr lang="pt-B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Central Eletrônica de Integração e Informações – CEI/MT</a:t>
            </a: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5D3BB15C-7094-01B5-AEFC-93F0B71B42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52" y="0"/>
            <a:ext cx="1345502" cy="1097957"/>
          </a:xfrm>
          <a:prstGeom prst="rect">
            <a:avLst/>
          </a:prstGeom>
        </p:spPr>
      </p:pic>
      <p:sp>
        <p:nvSpPr>
          <p:cNvPr id="19" name="Título 13">
            <a:extLst>
              <a:ext uri="{FF2B5EF4-FFF2-40B4-BE49-F238E27FC236}">
                <a16:creationId xmlns:a16="http://schemas.microsoft.com/office/drawing/2014/main" id="{D3F58FF6-16B0-A09F-D7DF-779619244470}"/>
              </a:ext>
            </a:extLst>
          </p:cNvPr>
          <p:cNvSpPr txBox="1">
            <a:spLocks/>
          </p:cNvSpPr>
          <p:nvPr/>
        </p:nvSpPr>
        <p:spPr>
          <a:xfrm>
            <a:off x="2158642" y="-1170453"/>
            <a:ext cx="10553779" cy="22627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Treinamento: Módulo ENVIO 10 DIAS</a:t>
            </a:r>
          </a:p>
        </p:txBody>
      </p:sp>
    </p:spTree>
    <p:extLst>
      <p:ext uri="{BB962C8B-B14F-4D97-AF65-F5344CB8AC3E}">
        <p14:creationId xmlns:p14="http://schemas.microsoft.com/office/powerpoint/2010/main" val="3681999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EEEEE"/>
            </a:gs>
            <a:gs pos="31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6CE7541-3E19-0977-63F3-C8830EE0D6C9}"/>
              </a:ext>
            </a:extLst>
          </p:cNvPr>
          <p:cNvSpPr/>
          <p:nvPr/>
        </p:nvSpPr>
        <p:spPr>
          <a:xfrm>
            <a:off x="6826469" y="320939"/>
            <a:ext cx="5080116" cy="7770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89A8A7F-0C57-4C24-34FC-8B59DF8DDA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475" y="82904"/>
            <a:ext cx="1015053" cy="1015053"/>
          </a:xfrm>
          <a:prstGeom prst="rect">
            <a:avLst/>
          </a:prstGeom>
        </p:spPr>
      </p:pic>
      <p:sp>
        <p:nvSpPr>
          <p:cNvPr id="12" name="Título 1">
            <a:extLst>
              <a:ext uri="{FF2B5EF4-FFF2-40B4-BE49-F238E27FC236}">
                <a16:creationId xmlns:a16="http://schemas.microsoft.com/office/drawing/2014/main" id="{638E253B-8EE1-3E20-0933-09E74FBB7F3F}"/>
              </a:ext>
            </a:extLst>
          </p:cNvPr>
          <p:cNvSpPr txBox="1">
            <a:spLocks/>
          </p:cNvSpPr>
          <p:nvPr/>
        </p:nvSpPr>
        <p:spPr>
          <a:xfrm>
            <a:off x="24973" y="4341939"/>
            <a:ext cx="1433650" cy="64087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3100" b="1" dirty="0">
                <a:solidFill>
                  <a:schemeClr val="bg1"/>
                </a:solidFill>
              </a:rPr>
              <a:t>CEI-MT</a:t>
            </a:r>
            <a:endParaRPr lang="pt-BR" sz="3200" b="1" dirty="0">
              <a:solidFill>
                <a:schemeClr val="bg1"/>
              </a:solidFill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5D3BB15C-7094-01B5-AEFC-93F0B71B42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52" y="0"/>
            <a:ext cx="1345502" cy="1097957"/>
          </a:xfrm>
          <a:prstGeom prst="rect">
            <a:avLst/>
          </a:prstGeom>
        </p:spPr>
      </p:pic>
      <p:sp>
        <p:nvSpPr>
          <p:cNvPr id="19" name="Título 13">
            <a:extLst>
              <a:ext uri="{FF2B5EF4-FFF2-40B4-BE49-F238E27FC236}">
                <a16:creationId xmlns:a16="http://schemas.microsoft.com/office/drawing/2014/main" id="{D3F58FF6-16B0-A09F-D7DF-779619244470}"/>
              </a:ext>
            </a:extLst>
          </p:cNvPr>
          <p:cNvSpPr txBox="1">
            <a:spLocks/>
          </p:cNvSpPr>
          <p:nvPr/>
        </p:nvSpPr>
        <p:spPr>
          <a:xfrm>
            <a:off x="6960476" y="320939"/>
            <a:ext cx="4946109" cy="7770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Sugestões</a:t>
            </a:r>
          </a:p>
        </p:txBody>
      </p:sp>
      <p:sp>
        <p:nvSpPr>
          <p:cNvPr id="7" name="Título 13">
            <a:extLst>
              <a:ext uri="{FF2B5EF4-FFF2-40B4-BE49-F238E27FC236}">
                <a16:creationId xmlns:a16="http://schemas.microsoft.com/office/drawing/2014/main" id="{0806A292-D286-8ABB-FBF3-DC1AFDF2CA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10942" y="1191385"/>
            <a:ext cx="9795640" cy="2367760"/>
          </a:xfrm>
        </p:spPr>
        <p:txBody>
          <a:bodyPr>
            <a:noAutofit/>
          </a:bodyPr>
          <a:lstStyle/>
          <a:p>
            <a:pPr algn="just"/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Ao enviar uma determinada quantidade de atos no app.envio, </a:t>
            </a:r>
            <a:r>
              <a:rPr lang="pt-BR" sz="2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verifique se a quantidade de atos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na aba de protocolo do site corresponde à quantidade de atos que você enviou.</a:t>
            </a:r>
            <a:b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Exemplo: Se você estiver enviando </a:t>
            </a:r>
            <a:r>
              <a:rPr lang="pt-B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50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atos no app.envio, verifique se os </a:t>
            </a:r>
            <a:r>
              <a:rPr lang="pt-B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50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atos são exibidos corretamente na aba de protocolo do site.</a:t>
            </a:r>
            <a:endParaRPr lang="pt-BR" sz="2800" b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ítulo 13">
            <a:extLst>
              <a:ext uri="{FF2B5EF4-FFF2-40B4-BE49-F238E27FC236}">
                <a16:creationId xmlns:a16="http://schemas.microsoft.com/office/drawing/2014/main" id="{EC3C0221-6FCC-99B9-D3B4-BC0755F94A16}"/>
              </a:ext>
            </a:extLst>
          </p:cNvPr>
          <p:cNvSpPr txBox="1">
            <a:spLocks/>
          </p:cNvSpPr>
          <p:nvPr/>
        </p:nvSpPr>
        <p:spPr>
          <a:xfrm>
            <a:off x="5330541" y="6225654"/>
            <a:ext cx="2284203" cy="49436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(Continua...)</a:t>
            </a:r>
            <a:endParaRPr lang="pt-BR" sz="2800" b="1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A36A9CB-742A-BAE4-FB59-927A624953CF}"/>
              </a:ext>
            </a:extLst>
          </p:cNvPr>
          <p:cNvSpPr txBox="1"/>
          <p:nvPr/>
        </p:nvSpPr>
        <p:spPr>
          <a:xfrm>
            <a:off x="2110944" y="5087840"/>
            <a:ext cx="979563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🟠 10 protocolos com falha;</a:t>
            </a:r>
            <a:b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🟢 40 protocolos recebidos com sucesso.</a:t>
            </a:r>
            <a:b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2800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200EE131-52E6-159C-F3B6-741011661758}"/>
              </a:ext>
            </a:extLst>
          </p:cNvPr>
          <p:cNvSpPr txBox="1"/>
          <p:nvPr/>
        </p:nvSpPr>
        <p:spPr>
          <a:xfrm>
            <a:off x="2110942" y="4004461"/>
            <a:ext cx="979563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Ao enviar 50, atos por exemplo, e no retorno aparecerem da seguinte forma:</a:t>
            </a:r>
            <a:b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6716111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EEEEE"/>
            </a:gs>
            <a:gs pos="31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6CE7541-3E19-0977-63F3-C8830EE0D6C9}"/>
              </a:ext>
            </a:extLst>
          </p:cNvPr>
          <p:cNvSpPr/>
          <p:nvPr/>
        </p:nvSpPr>
        <p:spPr>
          <a:xfrm>
            <a:off x="6826469" y="320939"/>
            <a:ext cx="5080116" cy="7770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89A8A7F-0C57-4C24-34FC-8B59DF8DDA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475" y="82904"/>
            <a:ext cx="1015053" cy="1015053"/>
          </a:xfrm>
          <a:prstGeom prst="rect">
            <a:avLst/>
          </a:prstGeom>
        </p:spPr>
      </p:pic>
      <p:sp>
        <p:nvSpPr>
          <p:cNvPr id="12" name="Título 1">
            <a:extLst>
              <a:ext uri="{FF2B5EF4-FFF2-40B4-BE49-F238E27FC236}">
                <a16:creationId xmlns:a16="http://schemas.microsoft.com/office/drawing/2014/main" id="{638E253B-8EE1-3E20-0933-09E74FBB7F3F}"/>
              </a:ext>
            </a:extLst>
          </p:cNvPr>
          <p:cNvSpPr txBox="1">
            <a:spLocks/>
          </p:cNvSpPr>
          <p:nvPr/>
        </p:nvSpPr>
        <p:spPr>
          <a:xfrm>
            <a:off x="24973" y="4341939"/>
            <a:ext cx="1433650" cy="64087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3100" b="1" dirty="0">
                <a:solidFill>
                  <a:schemeClr val="bg1"/>
                </a:solidFill>
              </a:rPr>
              <a:t>CEI-MT</a:t>
            </a:r>
            <a:endParaRPr lang="pt-BR" sz="3200" b="1" dirty="0">
              <a:solidFill>
                <a:schemeClr val="bg1"/>
              </a:solidFill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5D3BB15C-7094-01B5-AEFC-93F0B71B42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52" y="0"/>
            <a:ext cx="1345502" cy="1097957"/>
          </a:xfrm>
          <a:prstGeom prst="rect">
            <a:avLst/>
          </a:prstGeom>
        </p:spPr>
      </p:pic>
      <p:sp>
        <p:nvSpPr>
          <p:cNvPr id="19" name="Título 13">
            <a:extLst>
              <a:ext uri="{FF2B5EF4-FFF2-40B4-BE49-F238E27FC236}">
                <a16:creationId xmlns:a16="http://schemas.microsoft.com/office/drawing/2014/main" id="{D3F58FF6-16B0-A09F-D7DF-779619244470}"/>
              </a:ext>
            </a:extLst>
          </p:cNvPr>
          <p:cNvSpPr txBox="1">
            <a:spLocks/>
          </p:cNvSpPr>
          <p:nvPr/>
        </p:nvSpPr>
        <p:spPr>
          <a:xfrm>
            <a:off x="6960476" y="320939"/>
            <a:ext cx="4946109" cy="7770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Sugestões</a:t>
            </a:r>
          </a:p>
        </p:txBody>
      </p:sp>
      <p:sp>
        <p:nvSpPr>
          <p:cNvPr id="7" name="Título 13">
            <a:extLst>
              <a:ext uri="{FF2B5EF4-FFF2-40B4-BE49-F238E27FC236}">
                <a16:creationId xmlns:a16="http://schemas.microsoft.com/office/drawing/2014/main" id="{0806A292-D286-8ABB-FBF3-DC1AFDF2CA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1365" y="4341940"/>
            <a:ext cx="10238221" cy="1833204"/>
          </a:xfrm>
        </p:spPr>
        <p:txBody>
          <a:bodyPr>
            <a:noAutofit/>
          </a:bodyPr>
          <a:lstStyle/>
          <a:p>
            <a:b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Obs.: Caso seja a falha “o XML já existe na Central”, </a:t>
            </a:r>
            <a:r>
              <a:rPr lang="pt-BR" sz="2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não é necessário</a:t>
            </a:r>
            <a:r>
              <a:rPr lang="pt-BR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fazer o procedimento abaixo. </a:t>
            </a:r>
            <a:r>
              <a:rPr lang="pt-BR" sz="2800" u="sng" dirty="0">
                <a:solidFill>
                  <a:srgbClr val="FB4A1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Verificar manual sobre essa falha</a:t>
            </a:r>
            <a:r>
              <a:rPr lang="pt-BR" sz="280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br>
              <a:rPr lang="pt-BR" sz="2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Sugerimos que siga os seguintes passos:</a:t>
            </a:r>
            <a:br>
              <a:rPr lang="pt-BR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pt-B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Entre na aba de protocolo da CEI e filtre os 40 atos enviados com sucesso.</a:t>
            </a:r>
            <a:br>
              <a:rPr lang="pt-B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 Ao listar todos os 40 atos que foram recebidos com sucesso, baixe/gere o XML de retorno;</a:t>
            </a:r>
            <a:br>
              <a:rPr lang="pt-B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3- Entre no sistema interno da serventia e importe esse XML de retorno;</a:t>
            </a:r>
            <a:b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4- Entre no sistema interno da serventia e gere novamente o mesmo período que enviou os 50 atos, somente os atos que não receberam os protocolos de retorno (que seriam os 10 atos recebidos com falha na CEI).</a:t>
            </a:r>
            <a:b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Dessa forma não é necessário ficar procurando quais são os 10 atos que foram recebidos com falha na CEI.</a:t>
            </a:r>
            <a:endParaRPr lang="pt-BR" sz="1800" b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603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EEEEE"/>
            </a:gs>
            <a:gs pos="31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489A8A7F-0C57-4C24-34FC-8B59DF8DDA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475" y="82904"/>
            <a:ext cx="1015053" cy="1015053"/>
          </a:xfrm>
          <a:prstGeom prst="rect">
            <a:avLst/>
          </a:prstGeom>
        </p:spPr>
      </p:pic>
      <p:sp>
        <p:nvSpPr>
          <p:cNvPr id="12" name="Título 1">
            <a:extLst>
              <a:ext uri="{FF2B5EF4-FFF2-40B4-BE49-F238E27FC236}">
                <a16:creationId xmlns:a16="http://schemas.microsoft.com/office/drawing/2014/main" id="{638E253B-8EE1-3E20-0933-09E74FBB7F3F}"/>
              </a:ext>
            </a:extLst>
          </p:cNvPr>
          <p:cNvSpPr txBox="1">
            <a:spLocks/>
          </p:cNvSpPr>
          <p:nvPr/>
        </p:nvSpPr>
        <p:spPr>
          <a:xfrm>
            <a:off x="24973" y="4341939"/>
            <a:ext cx="1433650" cy="64087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3100" b="1" dirty="0">
                <a:solidFill>
                  <a:schemeClr val="bg1"/>
                </a:solidFill>
              </a:rPr>
              <a:t>CEI-MT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14" name="Título 13">
            <a:extLst>
              <a:ext uri="{FF2B5EF4-FFF2-40B4-BE49-F238E27FC236}">
                <a16:creationId xmlns:a16="http://schemas.microsoft.com/office/drawing/2014/main" id="{A27D432E-C570-6F1C-2DE3-536A4F8B9B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7600" y="2627877"/>
            <a:ext cx="9948041" cy="2034500"/>
          </a:xfrm>
        </p:spPr>
        <p:txBody>
          <a:bodyPr>
            <a:normAutofit/>
          </a:bodyPr>
          <a:lstStyle/>
          <a:p>
            <a:pPr algn="ctr"/>
            <a:r>
              <a:rPr lang="pt-B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Central Eletrônica de Integração e Informações – CEI/MT</a:t>
            </a: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5D3BB15C-7094-01B5-AEFC-93F0B71B42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52" y="0"/>
            <a:ext cx="1345502" cy="1097957"/>
          </a:xfrm>
          <a:prstGeom prst="rect">
            <a:avLst/>
          </a:prstGeom>
        </p:spPr>
      </p:pic>
      <p:sp>
        <p:nvSpPr>
          <p:cNvPr id="19" name="Título 13">
            <a:extLst>
              <a:ext uri="{FF2B5EF4-FFF2-40B4-BE49-F238E27FC236}">
                <a16:creationId xmlns:a16="http://schemas.microsoft.com/office/drawing/2014/main" id="{D3F58FF6-16B0-A09F-D7DF-779619244470}"/>
              </a:ext>
            </a:extLst>
          </p:cNvPr>
          <p:cNvSpPr txBox="1">
            <a:spLocks/>
          </p:cNvSpPr>
          <p:nvPr/>
        </p:nvSpPr>
        <p:spPr>
          <a:xfrm>
            <a:off x="1281862" y="-1131391"/>
            <a:ext cx="10553779" cy="22627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FIM!</a:t>
            </a:r>
          </a:p>
        </p:txBody>
      </p:sp>
    </p:spTree>
    <p:extLst>
      <p:ext uri="{BB962C8B-B14F-4D97-AF65-F5344CB8AC3E}">
        <p14:creationId xmlns:p14="http://schemas.microsoft.com/office/powerpoint/2010/main" val="2848072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EEEEE"/>
            </a:gs>
            <a:gs pos="31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6CE7541-3E19-0977-63F3-C8830EE0D6C9}"/>
              </a:ext>
            </a:extLst>
          </p:cNvPr>
          <p:cNvSpPr/>
          <p:nvPr/>
        </p:nvSpPr>
        <p:spPr>
          <a:xfrm>
            <a:off x="6826469" y="320939"/>
            <a:ext cx="5080116" cy="7770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89A8A7F-0C57-4C24-34FC-8B59DF8DDA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475" y="82904"/>
            <a:ext cx="1015053" cy="1015053"/>
          </a:xfrm>
          <a:prstGeom prst="rect">
            <a:avLst/>
          </a:prstGeom>
        </p:spPr>
      </p:pic>
      <p:sp>
        <p:nvSpPr>
          <p:cNvPr id="12" name="Título 1">
            <a:extLst>
              <a:ext uri="{FF2B5EF4-FFF2-40B4-BE49-F238E27FC236}">
                <a16:creationId xmlns:a16="http://schemas.microsoft.com/office/drawing/2014/main" id="{638E253B-8EE1-3E20-0933-09E74FBB7F3F}"/>
              </a:ext>
            </a:extLst>
          </p:cNvPr>
          <p:cNvSpPr txBox="1">
            <a:spLocks/>
          </p:cNvSpPr>
          <p:nvPr/>
        </p:nvSpPr>
        <p:spPr>
          <a:xfrm>
            <a:off x="24973" y="4341939"/>
            <a:ext cx="1433650" cy="64087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3100" b="1" dirty="0">
                <a:solidFill>
                  <a:schemeClr val="bg1"/>
                </a:solidFill>
              </a:rPr>
              <a:t>CEI-MT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14" name="Título 13">
            <a:extLst>
              <a:ext uri="{FF2B5EF4-FFF2-40B4-BE49-F238E27FC236}">
                <a16:creationId xmlns:a16="http://schemas.microsoft.com/office/drawing/2014/main" id="{A27D432E-C570-6F1C-2DE3-536A4F8B9B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9001" y="1560786"/>
            <a:ext cx="9130057" cy="3017439"/>
          </a:xfrm>
        </p:spPr>
        <p:txBody>
          <a:bodyPr>
            <a:noAutofit/>
          </a:bodyPr>
          <a:lstStyle/>
          <a:p>
            <a:pPr algn="just"/>
            <a:r>
              <a:rPr lang="pt-BR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pt-BR" sz="5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Desde quando devo justificar os dias em que não houve ato praticado na minha serventia?</a:t>
            </a:r>
            <a:br>
              <a:rPr lang="pt-BR" sz="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5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5D3BB15C-7094-01B5-AEFC-93F0B71B42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52" y="0"/>
            <a:ext cx="1345502" cy="1097957"/>
          </a:xfrm>
          <a:prstGeom prst="rect">
            <a:avLst/>
          </a:prstGeom>
        </p:spPr>
      </p:pic>
      <p:sp>
        <p:nvSpPr>
          <p:cNvPr id="19" name="Título 13">
            <a:extLst>
              <a:ext uri="{FF2B5EF4-FFF2-40B4-BE49-F238E27FC236}">
                <a16:creationId xmlns:a16="http://schemas.microsoft.com/office/drawing/2014/main" id="{D3F58FF6-16B0-A09F-D7DF-779619244470}"/>
              </a:ext>
            </a:extLst>
          </p:cNvPr>
          <p:cNvSpPr txBox="1">
            <a:spLocks/>
          </p:cNvSpPr>
          <p:nvPr/>
        </p:nvSpPr>
        <p:spPr>
          <a:xfrm>
            <a:off x="6960476" y="320939"/>
            <a:ext cx="4946109" cy="7770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Dúvidas frequentes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825B516-45E1-7548-B82E-885FAC3D65F4}"/>
              </a:ext>
            </a:extLst>
          </p:cNvPr>
          <p:cNvSpPr txBox="1"/>
          <p:nvPr/>
        </p:nvSpPr>
        <p:spPr>
          <a:xfrm>
            <a:off x="1761475" y="4341939"/>
            <a:ext cx="913005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just"/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serventia deve justificar os últimos 10 dias de cada especialidade, conforme relatório emitido pela CGJ-MT.</a:t>
            </a:r>
          </a:p>
        </p:txBody>
      </p:sp>
    </p:spTree>
    <p:extLst>
      <p:ext uri="{BB962C8B-B14F-4D97-AF65-F5344CB8AC3E}">
        <p14:creationId xmlns:p14="http://schemas.microsoft.com/office/powerpoint/2010/main" val="1540557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EEEEE"/>
            </a:gs>
            <a:gs pos="31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6CE7541-3E19-0977-63F3-C8830EE0D6C9}"/>
              </a:ext>
            </a:extLst>
          </p:cNvPr>
          <p:cNvSpPr/>
          <p:nvPr/>
        </p:nvSpPr>
        <p:spPr>
          <a:xfrm>
            <a:off x="6826469" y="320939"/>
            <a:ext cx="5080116" cy="7770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89A8A7F-0C57-4C24-34FC-8B59DF8DDA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475" y="82904"/>
            <a:ext cx="1015053" cy="1015053"/>
          </a:xfrm>
          <a:prstGeom prst="rect">
            <a:avLst/>
          </a:prstGeom>
        </p:spPr>
      </p:pic>
      <p:sp>
        <p:nvSpPr>
          <p:cNvPr id="12" name="Título 1">
            <a:extLst>
              <a:ext uri="{FF2B5EF4-FFF2-40B4-BE49-F238E27FC236}">
                <a16:creationId xmlns:a16="http://schemas.microsoft.com/office/drawing/2014/main" id="{638E253B-8EE1-3E20-0933-09E74FBB7F3F}"/>
              </a:ext>
            </a:extLst>
          </p:cNvPr>
          <p:cNvSpPr txBox="1">
            <a:spLocks/>
          </p:cNvSpPr>
          <p:nvPr/>
        </p:nvSpPr>
        <p:spPr>
          <a:xfrm>
            <a:off x="24973" y="4341939"/>
            <a:ext cx="1433650" cy="64087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3100" b="1" dirty="0">
                <a:solidFill>
                  <a:schemeClr val="bg1"/>
                </a:solidFill>
              </a:rPr>
              <a:t>CEI-MT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14" name="Título 13">
            <a:extLst>
              <a:ext uri="{FF2B5EF4-FFF2-40B4-BE49-F238E27FC236}">
                <a16:creationId xmlns:a16="http://schemas.microsoft.com/office/drawing/2014/main" id="{A27D432E-C570-6F1C-2DE3-536A4F8B9B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1440" y="1555151"/>
            <a:ext cx="9130057" cy="2308324"/>
          </a:xfrm>
        </p:spPr>
        <p:txBody>
          <a:bodyPr>
            <a:noAutofit/>
          </a:bodyPr>
          <a:lstStyle/>
          <a:p>
            <a:pPr lvl="0" algn="just">
              <a:buSzPts val="1600"/>
            </a:pPr>
            <a:r>
              <a:rPr lang="pt-BR" sz="5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2- É necessário justificar todos os anos anteriores desde 1976 ou desde a abertura do cartório?</a:t>
            </a:r>
            <a:endParaRPr lang="pt-BR" sz="5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5D3BB15C-7094-01B5-AEFC-93F0B71B42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52" y="0"/>
            <a:ext cx="1345502" cy="1097957"/>
          </a:xfrm>
          <a:prstGeom prst="rect">
            <a:avLst/>
          </a:prstGeom>
        </p:spPr>
      </p:pic>
      <p:sp>
        <p:nvSpPr>
          <p:cNvPr id="19" name="Título 13">
            <a:extLst>
              <a:ext uri="{FF2B5EF4-FFF2-40B4-BE49-F238E27FC236}">
                <a16:creationId xmlns:a16="http://schemas.microsoft.com/office/drawing/2014/main" id="{D3F58FF6-16B0-A09F-D7DF-779619244470}"/>
              </a:ext>
            </a:extLst>
          </p:cNvPr>
          <p:cNvSpPr txBox="1">
            <a:spLocks/>
          </p:cNvSpPr>
          <p:nvPr/>
        </p:nvSpPr>
        <p:spPr>
          <a:xfrm>
            <a:off x="6960476" y="320939"/>
            <a:ext cx="4946109" cy="7770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Dúvidas frequentes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825B516-45E1-7548-B82E-885FAC3D65F4}"/>
              </a:ext>
            </a:extLst>
          </p:cNvPr>
          <p:cNvSpPr txBox="1"/>
          <p:nvPr/>
        </p:nvSpPr>
        <p:spPr>
          <a:xfrm>
            <a:off x="1761475" y="4219393"/>
            <a:ext cx="977888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just"/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Até o momento não há obrigatoriedade em justificar os dias retroativos. Porém a CGJ-MT tem acesso ao relatório que mostra se em determinado dia houve envio ou não. Caso a serventia não justifique na CEI-MT, a CGJ-MT pode emitir um relatório e solicitar informações sobre o porquê do não envio do enviado ato. Nesse caso a serventia terá que justificar à CGJ, caso justifique na CEI-MT, a CGJ já tem acesso.</a:t>
            </a:r>
          </a:p>
        </p:txBody>
      </p:sp>
    </p:spTree>
    <p:extLst>
      <p:ext uri="{BB962C8B-B14F-4D97-AF65-F5344CB8AC3E}">
        <p14:creationId xmlns:p14="http://schemas.microsoft.com/office/powerpoint/2010/main" val="2284938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EEEEE"/>
            </a:gs>
            <a:gs pos="31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6CE7541-3E19-0977-63F3-C8830EE0D6C9}"/>
              </a:ext>
            </a:extLst>
          </p:cNvPr>
          <p:cNvSpPr/>
          <p:nvPr/>
        </p:nvSpPr>
        <p:spPr>
          <a:xfrm>
            <a:off x="6826469" y="320939"/>
            <a:ext cx="5080116" cy="7770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89A8A7F-0C57-4C24-34FC-8B59DF8DDA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475" y="82904"/>
            <a:ext cx="1015053" cy="1015053"/>
          </a:xfrm>
          <a:prstGeom prst="rect">
            <a:avLst/>
          </a:prstGeom>
        </p:spPr>
      </p:pic>
      <p:sp>
        <p:nvSpPr>
          <p:cNvPr id="12" name="Título 1">
            <a:extLst>
              <a:ext uri="{FF2B5EF4-FFF2-40B4-BE49-F238E27FC236}">
                <a16:creationId xmlns:a16="http://schemas.microsoft.com/office/drawing/2014/main" id="{638E253B-8EE1-3E20-0933-09E74FBB7F3F}"/>
              </a:ext>
            </a:extLst>
          </p:cNvPr>
          <p:cNvSpPr txBox="1">
            <a:spLocks/>
          </p:cNvSpPr>
          <p:nvPr/>
        </p:nvSpPr>
        <p:spPr>
          <a:xfrm>
            <a:off x="24973" y="4341939"/>
            <a:ext cx="1433650" cy="64087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3100" b="1" dirty="0">
                <a:solidFill>
                  <a:schemeClr val="bg1"/>
                </a:solidFill>
              </a:rPr>
              <a:t>CEI-MT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14" name="Título 13">
            <a:extLst>
              <a:ext uri="{FF2B5EF4-FFF2-40B4-BE49-F238E27FC236}">
                <a16:creationId xmlns:a16="http://schemas.microsoft.com/office/drawing/2014/main" id="{A27D432E-C570-6F1C-2DE3-536A4F8B9B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28444" y="1702676"/>
            <a:ext cx="9130057" cy="1582582"/>
          </a:xfrm>
        </p:spPr>
        <p:txBody>
          <a:bodyPr>
            <a:noAutofit/>
          </a:bodyPr>
          <a:lstStyle/>
          <a:p>
            <a:pPr lvl="0" algn="just">
              <a:buSzPts val="1600"/>
            </a:pPr>
            <a:r>
              <a:rPr lang="pt-BR" sz="5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3- Como a CGJ-MT tem acesso ao relatório de pendência da CEI-MT</a:t>
            </a:r>
            <a:endParaRPr lang="pt-BR" sz="5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5D3BB15C-7094-01B5-AEFC-93F0B71B42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52" y="0"/>
            <a:ext cx="1345502" cy="1097957"/>
          </a:xfrm>
          <a:prstGeom prst="rect">
            <a:avLst/>
          </a:prstGeom>
        </p:spPr>
      </p:pic>
      <p:sp>
        <p:nvSpPr>
          <p:cNvPr id="19" name="Título 13">
            <a:extLst>
              <a:ext uri="{FF2B5EF4-FFF2-40B4-BE49-F238E27FC236}">
                <a16:creationId xmlns:a16="http://schemas.microsoft.com/office/drawing/2014/main" id="{D3F58FF6-16B0-A09F-D7DF-779619244470}"/>
              </a:ext>
            </a:extLst>
          </p:cNvPr>
          <p:cNvSpPr txBox="1">
            <a:spLocks/>
          </p:cNvSpPr>
          <p:nvPr/>
        </p:nvSpPr>
        <p:spPr>
          <a:xfrm>
            <a:off x="6960476" y="320939"/>
            <a:ext cx="4946109" cy="7770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Dúvidas frequentes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825B516-45E1-7548-B82E-885FAC3D65F4}"/>
              </a:ext>
            </a:extLst>
          </p:cNvPr>
          <p:cNvSpPr txBox="1"/>
          <p:nvPr/>
        </p:nvSpPr>
        <p:spPr>
          <a:xfrm>
            <a:off x="1761475" y="3828654"/>
            <a:ext cx="977888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just"/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Conforme o art. 119, parágrafo único da CNGCE, a CGJ-MT tem à sua disposição o módulo de correição on-line. A qualquer tempo a CGJ tem acesso para emitir o relatório direto na CEI-MT.</a:t>
            </a:r>
          </a:p>
        </p:txBody>
      </p:sp>
    </p:spTree>
    <p:extLst>
      <p:ext uri="{BB962C8B-B14F-4D97-AF65-F5344CB8AC3E}">
        <p14:creationId xmlns:p14="http://schemas.microsoft.com/office/powerpoint/2010/main" val="289784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EEEEE"/>
            </a:gs>
            <a:gs pos="31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6CE7541-3E19-0977-63F3-C8830EE0D6C9}"/>
              </a:ext>
            </a:extLst>
          </p:cNvPr>
          <p:cNvSpPr/>
          <p:nvPr/>
        </p:nvSpPr>
        <p:spPr>
          <a:xfrm>
            <a:off x="6826469" y="320939"/>
            <a:ext cx="5080116" cy="7770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89A8A7F-0C57-4C24-34FC-8B59DF8DDA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475" y="82904"/>
            <a:ext cx="1015053" cy="1015053"/>
          </a:xfrm>
          <a:prstGeom prst="rect">
            <a:avLst/>
          </a:prstGeom>
        </p:spPr>
      </p:pic>
      <p:sp>
        <p:nvSpPr>
          <p:cNvPr id="12" name="Título 1">
            <a:extLst>
              <a:ext uri="{FF2B5EF4-FFF2-40B4-BE49-F238E27FC236}">
                <a16:creationId xmlns:a16="http://schemas.microsoft.com/office/drawing/2014/main" id="{638E253B-8EE1-3E20-0933-09E74FBB7F3F}"/>
              </a:ext>
            </a:extLst>
          </p:cNvPr>
          <p:cNvSpPr txBox="1">
            <a:spLocks/>
          </p:cNvSpPr>
          <p:nvPr/>
        </p:nvSpPr>
        <p:spPr>
          <a:xfrm>
            <a:off x="24973" y="4341939"/>
            <a:ext cx="1433650" cy="64087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3100" b="1" dirty="0">
                <a:solidFill>
                  <a:schemeClr val="bg1"/>
                </a:solidFill>
              </a:rPr>
              <a:t>CEI-MT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14" name="Título 13">
            <a:extLst>
              <a:ext uri="{FF2B5EF4-FFF2-40B4-BE49-F238E27FC236}">
                <a16:creationId xmlns:a16="http://schemas.microsoft.com/office/drawing/2014/main" id="{A27D432E-C570-6F1C-2DE3-536A4F8B9B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7172" y="1681476"/>
            <a:ext cx="9490842" cy="2187301"/>
          </a:xfrm>
        </p:spPr>
        <p:txBody>
          <a:bodyPr>
            <a:noAutofit/>
          </a:bodyPr>
          <a:lstStyle/>
          <a:p>
            <a:pPr lvl="0" algn="just">
              <a:buSzPts val="1600"/>
            </a:pPr>
            <a:r>
              <a:rPr lang="pt-BR" sz="5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4- Em que situação minha serventia fica pendente no módulo envio 10 dias?</a:t>
            </a:r>
            <a:endParaRPr lang="pt-BR" sz="5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5D3BB15C-7094-01B5-AEFC-93F0B71B42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52" y="0"/>
            <a:ext cx="1345502" cy="1097957"/>
          </a:xfrm>
          <a:prstGeom prst="rect">
            <a:avLst/>
          </a:prstGeom>
        </p:spPr>
      </p:pic>
      <p:sp>
        <p:nvSpPr>
          <p:cNvPr id="19" name="Título 13">
            <a:extLst>
              <a:ext uri="{FF2B5EF4-FFF2-40B4-BE49-F238E27FC236}">
                <a16:creationId xmlns:a16="http://schemas.microsoft.com/office/drawing/2014/main" id="{D3F58FF6-16B0-A09F-D7DF-779619244470}"/>
              </a:ext>
            </a:extLst>
          </p:cNvPr>
          <p:cNvSpPr txBox="1">
            <a:spLocks/>
          </p:cNvSpPr>
          <p:nvPr/>
        </p:nvSpPr>
        <p:spPr>
          <a:xfrm>
            <a:off x="6960476" y="320939"/>
            <a:ext cx="4946109" cy="7770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Dúvidas frequentes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825B516-45E1-7548-B82E-885FAC3D65F4}"/>
              </a:ext>
            </a:extLst>
          </p:cNvPr>
          <p:cNvSpPr txBox="1"/>
          <p:nvPr/>
        </p:nvSpPr>
        <p:spPr>
          <a:xfrm>
            <a:off x="1761474" y="4341939"/>
            <a:ext cx="993653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just"/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Caso não justifique que não teve ato ou não envie nenhum ato dos últimos 10 dias de pelo menos uma especialidade. </a:t>
            </a:r>
            <a:r>
              <a:rPr lang="pt-BR" sz="36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(mostrar na tela)</a:t>
            </a:r>
            <a:endParaRPr lang="pt-BR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121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EEEEE"/>
            </a:gs>
            <a:gs pos="31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6CE7541-3E19-0977-63F3-C8830EE0D6C9}"/>
              </a:ext>
            </a:extLst>
          </p:cNvPr>
          <p:cNvSpPr/>
          <p:nvPr/>
        </p:nvSpPr>
        <p:spPr>
          <a:xfrm>
            <a:off x="6826469" y="320939"/>
            <a:ext cx="5080116" cy="7770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89A8A7F-0C57-4C24-34FC-8B59DF8DDA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475" y="82904"/>
            <a:ext cx="1015053" cy="1015053"/>
          </a:xfrm>
          <a:prstGeom prst="rect">
            <a:avLst/>
          </a:prstGeom>
        </p:spPr>
      </p:pic>
      <p:sp>
        <p:nvSpPr>
          <p:cNvPr id="12" name="Título 1">
            <a:extLst>
              <a:ext uri="{FF2B5EF4-FFF2-40B4-BE49-F238E27FC236}">
                <a16:creationId xmlns:a16="http://schemas.microsoft.com/office/drawing/2014/main" id="{638E253B-8EE1-3E20-0933-09E74FBB7F3F}"/>
              </a:ext>
            </a:extLst>
          </p:cNvPr>
          <p:cNvSpPr txBox="1">
            <a:spLocks/>
          </p:cNvSpPr>
          <p:nvPr/>
        </p:nvSpPr>
        <p:spPr>
          <a:xfrm>
            <a:off x="24973" y="4341939"/>
            <a:ext cx="1433650" cy="64087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3100" b="1" dirty="0">
                <a:solidFill>
                  <a:schemeClr val="bg1"/>
                </a:solidFill>
              </a:rPr>
              <a:t>CEI-MT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14" name="Título 13">
            <a:extLst>
              <a:ext uri="{FF2B5EF4-FFF2-40B4-BE49-F238E27FC236}">
                <a16:creationId xmlns:a16="http://schemas.microsoft.com/office/drawing/2014/main" id="{A27D432E-C570-6F1C-2DE3-536A4F8B9B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7171" y="1626297"/>
            <a:ext cx="9490842" cy="2187301"/>
          </a:xfrm>
        </p:spPr>
        <p:txBody>
          <a:bodyPr>
            <a:noAutofit/>
          </a:bodyPr>
          <a:lstStyle/>
          <a:p>
            <a:pPr lvl="0" algn="just">
              <a:buSzPts val="1600"/>
            </a:pPr>
            <a:r>
              <a:rPr lang="pt-BR" sz="4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5- Fui notificado pela CGJ sobre os envios da CEI-MT, como regularizar e emitir um relatório de que estou em dia?</a:t>
            </a:r>
            <a:endParaRPr lang="pt-BR" sz="4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5D3BB15C-7094-01B5-AEFC-93F0B71B42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52" y="0"/>
            <a:ext cx="1345502" cy="1097957"/>
          </a:xfrm>
          <a:prstGeom prst="rect">
            <a:avLst/>
          </a:prstGeom>
        </p:spPr>
      </p:pic>
      <p:sp>
        <p:nvSpPr>
          <p:cNvPr id="19" name="Título 13">
            <a:extLst>
              <a:ext uri="{FF2B5EF4-FFF2-40B4-BE49-F238E27FC236}">
                <a16:creationId xmlns:a16="http://schemas.microsoft.com/office/drawing/2014/main" id="{D3F58FF6-16B0-A09F-D7DF-779619244470}"/>
              </a:ext>
            </a:extLst>
          </p:cNvPr>
          <p:cNvSpPr txBox="1">
            <a:spLocks/>
          </p:cNvSpPr>
          <p:nvPr/>
        </p:nvSpPr>
        <p:spPr>
          <a:xfrm>
            <a:off x="6960476" y="320939"/>
            <a:ext cx="4946109" cy="7770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Dúvidas frequentes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825B516-45E1-7548-B82E-885FAC3D65F4}"/>
              </a:ext>
            </a:extLst>
          </p:cNvPr>
          <p:cNvSpPr txBox="1"/>
          <p:nvPr/>
        </p:nvSpPr>
        <p:spPr>
          <a:xfrm>
            <a:off x="1761475" y="4341939"/>
            <a:ext cx="9936538" cy="20774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9580" algn="just"/>
            <a:r>
              <a:rPr lang="pt-BR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Há duas formas de emitir o relatório após fazer o envio: </a:t>
            </a:r>
            <a:r>
              <a:rPr lang="pt-BR" sz="25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(mostrar na tela)</a:t>
            </a:r>
          </a:p>
          <a:p>
            <a:pPr marL="449580" algn="just"/>
            <a:endParaRPr lang="pt-BR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 algn="just">
              <a:buFont typeface="+mj-lt"/>
              <a:buAutoNum type="arabicPeriod"/>
            </a:pPr>
            <a:r>
              <a:rPr lang="pt-BR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pela aba de protocolo, emitindo o relatório simplificado;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pt-BR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pelo calendário de envio, emitindo o relatório mensal onde consta a quantidade de atos enviados por dia/mês/ano.</a:t>
            </a:r>
          </a:p>
        </p:txBody>
      </p:sp>
    </p:spTree>
    <p:extLst>
      <p:ext uri="{BB962C8B-B14F-4D97-AF65-F5344CB8AC3E}">
        <p14:creationId xmlns:p14="http://schemas.microsoft.com/office/powerpoint/2010/main" val="2586151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EEEEE"/>
            </a:gs>
            <a:gs pos="31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6CE7541-3E19-0977-63F3-C8830EE0D6C9}"/>
              </a:ext>
            </a:extLst>
          </p:cNvPr>
          <p:cNvSpPr/>
          <p:nvPr/>
        </p:nvSpPr>
        <p:spPr>
          <a:xfrm>
            <a:off x="6826469" y="320939"/>
            <a:ext cx="5080116" cy="7770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89A8A7F-0C57-4C24-34FC-8B59DF8DDA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475" y="82904"/>
            <a:ext cx="1015053" cy="1015053"/>
          </a:xfrm>
          <a:prstGeom prst="rect">
            <a:avLst/>
          </a:prstGeom>
        </p:spPr>
      </p:pic>
      <p:sp>
        <p:nvSpPr>
          <p:cNvPr id="12" name="Título 1">
            <a:extLst>
              <a:ext uri="{FF2B5EF4-FFF2-40B4-BE49-F238E27FC236}">
                <a16:creationId xmlns:a16="http://schemas.microsoft.com/office/drawing/2014/main" id="{638E253B-8EE1-3E20-0933-09E74FBB7F3F}"/>
              </a:ext>
            </a:extLst>
          </p:cNvPr>
          <p:cNvSpPr txBox="1">
            <a:spLocks/>
          </p:cNvSpPr>
          <p:nvPr/>
        </p:nvSpPr>
        <p:spPr>
          <a:xfrm>
            <a:off x="24973" y="4341939"/>
            <a:ext cx="1433650" cy="64087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3100" b="1" dirty="0">
                <a:solidFill>
                  <a:schemeClr val="bg1"/>
                </a:solidFill>
              </a:rPr>
              <a:t>CEI-MT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14" name="Título 13">
            <a:extLst>
              <a:ext uri="{FF2B5EF4-FFF2-40B4-BE49-F238E27FC236}">
                <a16:creationId xmlns:a16="http://schemas.microsoft.com/office/drawing/2014/main" id="{A27D432E-C570-6F1C-2DE3-536A4F8B9B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2207" y="1371600"/>
            <a:ext cx="9936538" cy="1913658"/>
          </a:xfrm>
        </p:spPr>
        <p:txBody>
          <a:bodyPr>
            <a:noAutofit/>
          </a:bodyPr>
          <a:lstStyle/>
          <a:p>
            <a:pPr lvl="0" algn="just">
              <a:buSzPts val="1600"/>
            </a:pPr>
            <a:r>
              <a:rPr lang="pt-BR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6- Enviei os atos que constam como pendentes, mas no relatório ENVIO 10 DIAS a data continua pendente (cor laranja).</a:t>
            </a:r>
            <a:endParaRPr lang="pt-BR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5D3BB15C-7094-01B5-AEFC-93F0B71B42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52" y="0"/>
            <a:ext cx="1345502" cy="1097957"/>
          </a:xfrm>
          <a:prstGeom prst="rect">
            <a:avLst/>
          </a:prstGeom>
        </p:spPr>
      </p:pic>
      <p:sp>
        <p:nvSpPr>
          <p:cNvPr id="19" name="Título 13">
            <a:extLst>
              <a:ext uri="{FF2B5EF4-FFF2-40B4-BE49-F238E27FC236}">
                <a16:creationId xmlns:a16="http://schemas.microsoft.com/office/drawing/2014/main" id="{D3F58FF6-16B0-A09F-D7DF-779619244470}"/>
              </a:ext>
            </a:extLst>
          </p:cNvPr>
          <p:cNvSpPr txBox="1">
            <a:spLocks/>
          </p:cNvSpPr>
          <p:nvPr/>
        </p:nvSpPr>
        <p:spPr>
          <a:xfrm>
            <a:off x="6960476" y="320939"/>
            <a:ext cx="4946109" cy="7770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Dúvidas frequentes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825B516-45E1-7548-B82E-885FAC3D65F4}"/>
              </a:ext>
            </a:extLst>
          </p:cNvPr>
          <p:cNvSpPr txBox="1"/>
          <p:nvPr/>
        </p:nvSpPr>
        <p:spPr>
          <a:xfrm>
            <a:off x="1625954" y="3358776"/>
            <a:ext cx="10280631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9580" algn="just"/>
            <a:r>
              <a:rPr lang="pt-BR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que pode ter acontecido:</a:t>
            </a:r>
          </a:p>
          <a:p>
            <a:pPr marL="449580" algn="just"/>
            <a:endParaRPr lang="pt-BR" sz="2400" b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 algn="just">
              <a:buFont typeface="+mj-lt"/>
              <a:buAutoNum type="arabicPeriod"/>
            </a:pP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Muitos cartórios estão confundindo a data do protocolo com a data do ato/registro. A data que contabiliza no relatório da CEI é a data do ato/registro. </a:t>
            </a:r>
            <a:r>
              <a:rPr lang="pt-BR" sz="24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(mostrar na tela).</a:t>
            </a:r>
            <a:endParaRPr lang="pt-B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 algn="just">
              <a:buFont typeface="+mj-lt"/>
              <a:buAutoNum type="arabicPeriod"/>
            </a:pP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envio pode ter dado erro ou recebido com falha. A CEI apresenta a mensagem do erro para ser corrigido e reenviado. 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Não ter passado o prazo para atualização do relatório, após o envio (prazo de até 3h, podendo ser atualizado antes)</a:t>
            </a:r>
          </a:p>
        </p:txBody>
      </p:sp>
    </p:spTree>
    <p:extLst>
      <p:ext uri="{BB962C8B-B14F-4D97-AF65-F5344CB8AC3E}">
        <p14:creationId xmlns:p14="http://schemas.microsoft.com/office/powerpoint/2010/main" val="3940038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EEEEE"/>
            </a:gs>
            <a:gs pos="31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489A8A7F-0C57-4C24-34FC-8B59DF8DDA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475" y="82904"/>
            <a:ext cx="1015053" cy="1015053"/>
          </a:xfrm>
          <a:prstGeom prst="rect">
            <a:avLst/>
          </a:prstGeom>
        </p:spPr>
      </p:pic>
      <p:sp>
        <p:nvSpPr>
          <p:cNvPr id="12" name="Título 1">
            <a:extLst>
              <a:ext uri="{FF2B5EF4-FFF2-40B4-BE49-F238E27FC236}">
                <a16:creationId xmlns:a16="http://schemas.microsoft.com/office/drawing/2014/main" id="{638E253B-8EE1-3E20-0933-09E74FBB7F3F}"/>
              </a:ext>
            </a:extLst>
          </p:cNvPr>
          <p:cNvSpPr txBox="1">
            <a:spLocks/>
          </p:cNvSpPr>
          <p:nvPr/>
        </p:nvSpPr>
        <p:spPr>
          <a:xfrm>
            <a:off x="24973" y="4341939"/>
            <a:ext cx="1433650" cy="64087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3100" b="1" dirty="0">
                <a:solidFill>
                  <a:schemeClr val="bg1"/>
                </a:solidFill>
              </a:rPr>
              <a:t>CEI-MT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14" name="Título 13">
            <a:extLst>
              <a:ext uri="{FF2B5EF4-FFF2-40B4-BE49-F238E27FC236}">
                <a16:creationId xmlns:a16="http://schemas.microsoft.com/office/drawing/2014/main" id="{A27D432E-C570-6F1C-2DE3-536A4F8B9B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1475" y="1097957"/>
            <a:ext cx="9936538" cy="1015053"/>
          </a:xfrm>
        </p:spPr>
        <p:txBody>
          <a:bodyPr>
            <a:noAutofit/>
          </a:bodyPr>
          <a:lstStyle/>
          <a:p>
            <a:pPr lvl="0" algn="just">
              <a:buSzPts val="1600"/>
            </a:pP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Relatóri</a:t>
            </a:r>
            <a:r>
              <a:rPr lang="pt-B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 simplificado do protocolo de retorno</a:t>
            </a:r>
            <a:endParaRPr lang="pt-BR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5D3BB15C-7094-01B5-AEFC-93F0B71B42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52" y="0"/>
            <a:ext cx="1345502" cy="1097957"/>
          </a:xfrm>
          <a:prstGeom prst="rect">
            <a:avLst/>
          </a:prstGeom>
        </p:spPr>
      </p:pic>
      <p:sp>
        <p:nvSpPr>
          <p:cNvPr id="19" name="Título 13">
            <a:extLst>
              <a:ext uri="{FF2B5EF4-FFF2-40B4-BE49-F238E27FC236}">
                <a16:creationId xmlns:a16="http://schemas.microsoft.com/office/drawing/2014/main" id="{D3F58FF6-16B0-A09F-D7DF-779619244470}"/>
              </a:ext>
            </a:extLst>
          </p:cNvPr>
          <p:cNvSpPr txBox="1">
            <a:spLocks/>
          </p:cNvSpPr>
          <p:nvPr/>
        </p:nvSpPr>
        <p:spPr>
          <a:xfrm>
            <a:off x="6960476" y="320939"/>
            <a:ext cx="4946109" cy="7770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pt-BR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4260B7A-2C9E-38C1-3D31-D85C6768DA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003" y="2701343"/>
            <a:ext cx="11957024" cy="3332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59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EEEEE"/>
            </a:gs>
            <a:gs pos="31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6CE7541-3E19-0977-63F3-C8830EE0D6C9}"/>
              </a:ext>
            </a:extLst>
          </p:cNvPr>
          <p:cNvSpPr/>
          <p:nvPr/>
        </p:nvSpPr>
        <p:spPr>
          <a:xfrm>
            <a:off x="6826469" y="320939"/>
            <a:ext cx="5080116" cy="7770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89A8A7F-0C57-4C24-34FC-8B59DF8DDA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475" y="82904"/>
            <a:ext cx="1015053" cy="1015053"/>
          </a:xfrm>
          <a:prstGeom prst="rect">
            <a:avLst/>
          </a:prstGeom>
        </p:spPr>
      </p:pic>
      <p:sp>
        <p:nvSpPr>
          <p:cNvPr id="12" name="Título 1">
            <a:extLst>
              <a:ext uri="{FF2B5EF4-FFF2-40B4-BE49-F238E27FC236}">
                <a16:creationId xmlns:a16="http://schemas.microsoft.com/office/drawing/2014/main" id="{638E253B-8EE1-3E20-0933-09E74FBB7F3F}"/>
              </a:ext>
            </a:extLst>
          </p:cNvPr>
          <p:cNvSpPr txBox="1">
            <a:spLocks/>
          </p:cNvSpPr>
          <p:nvPr/>
        </p:nvSpPr>
        <p:spPr>
          <a:xfrm>
            <a:off x="24973" y="4341939"/>
            <a:ext cx="1433650" cy="64087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3100" b="1" dirty="0">
                <a:solidFill>
                  <a:schemeClr val="bg1"/>
                </a:solidFill>
              </a:rPr>
              <a:t>CEI-MT</a:t>
            </a:r>
            <a:endParaRPr lang="pt-BR" sz="3200" b="1" dirty="0">
              <a:solidFill>
                <a:schemeClr val="bg1"/>
              </a:solidFill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5D3BB15C-7094-01B5-AEFC-93F0B71B42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52" y="0"/>
            <a:ext cx="1345502" cy="1097957"/>
          </a:xfrm>
          <a:prstGeom prst="rect">
            <a:avLst/>
          </a:prstGeom>
        </p:spPr>
      </p:pic>
      <p:sp>
        <p:nvSpPr>
          <p:cNvPr id="19" name="Título 13">
            <a:extLst>
              <a:ext uri="{FF2B5EF4-FFF2-40B4-BE49-F238E27FC236}">
                <a16:creationId xmlns:a16="http://schemas.microsoft.com/office/drawing/2014/main" id="{D3F58FF6-16B0-A09F-D7DF-779619244470}"/>
              </a:ext>
            </a:extLst>
          </p:cNvPr>
          <p:cNvSpPr txBox="1">
            <a:spLocks/>
          </p:cNvSpPr>
          <p:nvPr/>
        </p:nvSpPr>
        <p:spPr>
          <a:xfrm>
            <a:off x="6960476" y="320939"/>
            <a:ext cx="4946109" cy="7770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Sugestões</a:t>
            </a:r>
          </a:p>
        </p:txBody>
      </p:sp>
      <p:sp>
        <p:nvSpPr>
          <p:cNvPr id="7" name="Título 13">
            <a:extLst>
              <a:ext uri="{FF2B5EF4-FFF2-40B4-BE49-F238E27FC236}">
                <a16:creationId xmlns:a16="http://schemas.microsoft.com/office/drawing/2014/main" id="{0806A292-D286-8ABB-FBF3-DC1AFDF2CA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7700" y="1326341"/>
            <a:ext cx="10405552" cy="4942706"/>
          </a:xfrm>
        </p:spPr>
        <p:txBody>
          <a:bodyPr>
            <a:noAutofit/>
          </a:bodyPr>
          <a:lstStyle/>
          <a:p>
            <a:pPr lvl="0">
              <a:buSzPts val="1600"/>
            </a:pP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pt-BR" sz="2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NÃO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gerar arquivos no sistema interno do cartório com o </a:t>
            </a:r>
            <a:r>
              <a:rPr lang="pt-BR" sz="2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app.envio aberto</a:t>
            </a:r>
            <a:r>
              <a:rPr lang="pt-BR" sz="28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No módulo 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ENVIO 10 DIAS,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2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NÃO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2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JUSTIFIQUE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os dias em que </a:t>
            </a:r>
            <a:r>
              <a:rPr lang="pt-BR" sz="2800" b="1" u="sng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HOUVE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ato praticado. Caso a data esteja destacada em laranja, tem que fazer o envio do XML e PDF no app.envio.</a:t>
            </a:r>
            <a:b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No módulo ENVIO 10 DIAS, justifique apenas os últimos 10 dias. Caso deseje justificar algum dia anterior, acesse o </a:t>
            </a:r>
            <a:r>
              <a:rPr lang="pt-B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CALENDÁRIO.</a:t>
            </a:r>
            <a:br>
              <a:rPr lang="pt-B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pt-BR" sz="2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SEMPRE</a:t>
            </a:r>
            <a:r>
              <a:rPr lang="pt-B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 concluir o envio no app.envio, verifique a 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aba “05-inconsistência” para verificar se ocorreu algum erro em algum arquivo.</a:t>
            </a:r>
            <a:endParaRPr lang="pt-BR" sz="2800" b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79221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265</TotalTime>
  <Words>845</Words>
  <Application>Microsoft Office PowerPoint</Application>
  <PresentationFormat>Widescreen</PresentationFormat>
  <Paragraphs>57</Paragraphs>
  <Slides>12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Times New Roman</vt:lpstr>
      <vt:lpstr>Wingdings 3</vt:lpstr>
      <vt:lpstr>Cacho</vt:lpstr>
      <vt:lpstr>Central Eletrônica de Integração e Informações – CEI/MT</vt:lpstr>
      <vt:lpstr>1- Desde quando devo justificar os dias em que não houve ato praticado na minha serventia? </vt:lpstr>
      <vt:lpstr>2- É necessário justificar todos os anos anteriores desde 1976 ou desde a abertura do cartório?</vt:lpstr>
      <vt:lpstr>3- Como a CGJ-MT tem acesso ao relatório de pendência da CEI-MT</vt:lpstr>
      <vt:lpstr>4- Em que situação minha serventia fica pendente no módulo envio 10 dias?</vt:lpstr>
      <vt:lpstr>5- Fui notificado pela CGJ sobre os envios da CEI-MT, como regularizar e emitir um relatório de que estou em dia?</vt:lpstr>
      <vt:lpstr>6- Enviei os atos que constam como pendentes, mas no relatório ENVIO 10 DIAS a data continua pendente (cor laranja).</vt:lpstr>
      <vt:lpstr>Relatório simplificado do protocolo de retorno</vt:lpstr>
      <vt:lpstr>- NÃO gerar arquivos no sistema interno do cartório com o app.envio aberto.  - No módulo ENVIO 10 DIAS, NÃO JUSTIFIQUE os dias em que HOUVE ato praticado. Caso a data esteja destacada em laranja, tem que fazer o envio do XML e PDF no app.envio.  - No módulo ENVIO 10 DIAS, justifique apenas os últimos 10 dias. Caso deseje justificar algum dia anterior, acesse o CALENDÁRIO.  - SEMPRE que concluir o envio no app.envio, verifique a aba “05-inconsistência” para verificar se ocorreu algum erro em algum arquivo.</vt:lpstr>
      <vt:lpstr>- Ao enviar uma determinada quantidade de atos no app.envio, verifique se a quantidade de atos na aba de protocolo do site corresponde à quantidade de atos que você enviou. Exemplo: Se você estiver enviando 50 atos no app.envio, verifique se os 50 atos são exibidos corretamente na aba de protocolo do site.</vt:lpstr>
      <vt:lpstr>  Obs.: Caso seja a falha “o XML já existe na Central”, não é necessário fazer o procedimento abaixo. Verificar manual sobre essa falha.  Sugerimos que siga os seguintes passos:  1-Entre na aba de protocolo da CEI e filtre os 40 atos enviados com sucesso. 2- Ao listar todos os 40 atos que foram recebidos com sucesso, baixe/gere o XML de retorno; 3- Entre no sistema interno da serventia e importe esse XML de retorno; 4- Entre no sistema interno da serventia e gere novamente o mesmo período que enviou os 50 atos, somente os atos que não receberam os protocolos de retorno (que seriam os 10 atos recebidos com falha na CEI). Dessa forma não é necessário ficar procurando quais são os 10 atos que foram recebidos com falha na CEI.</vt:lpstr>
      <vt:lpstr>Central Eletrônica de Integração e Informações – CEI/MT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Treinamento: módulo envio 10 dias</dc:title>
  <dc:creator>Office 2</dc:creator>
  <cp:lastModifiedBy>Matheus Nascimento</cp:lastModifiedBy>
  <cp:revision>69</cp:revision>
  <dcterms:created xsi:type="dcterms:W3CDTF">2023-06-30T16:05:57Z</dcterms:created>
  <dcterms:modified xsi:type="dcterms:W3CDTF">2023-07-01T12:59:00Z</dcterms:modified>
</cp:coreProperties>
</file>